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57" r:id="rId4"/>
    <p:sldId id="258" r:id="rId5"/>
    <p:sldId id="268" r:id="rId6"/>
    <p:sldId id="269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877A-77C9-49B7-B53E-4B474CF583D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A098-907E-4BFF-822A-4683F60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8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F0CE5-7C97-4AF3-A340-D88F747E09C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882E6-977C-4728-A1E3-EFF6BE18C60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E0EFD-0971-4D58-B175-7B85057B4D2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BFCB5-48E8-4B12-B0A0-CD74C38997F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A58FE-BD32-436D-BDF2-289765B1E5E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7EDCA-859B-4560-A63D-4D708BC2215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7B82751-2654-45CE-8755-F5893FF1F51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C0CD817-075A-4ED0-A877-BEFCEA9A34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6.jpe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qFwKecNaTk" TargetMode="External"/><Relationship Id="rId2" Type="http://schemas.openxmlformats.org/officeDocument/2006/relationships/hyperlink" Target="https://www.youtube.com/watch?v=eHPTyYbNmx4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pic>
        <p:nvPicPr>
          <p:cNvPr id="5" name="Picture 5" descr="http://download.softwsp.com/sites/13/2015/05/mozilla-firefox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2420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7563" y="773113"/>
            <a:ext cx="7467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chemeClr val="bg1"/>
                </a:solidFill>
              </a:rPr>
              <a:t>BEFORE BEGINNING THIS MODULE, MAKE SURE YOU ARE ONLY USING THE MOZILLA FIREFOX OR GOOGLE CHROME BROWSER.  </a:t>
            </a:r>
            <a:r>
              <a:rPr lang="en-US" altLang="en-US" sz="2400" b="1" u="sng" dirty="0">
                <a:solidFill>
                  <a:schemeClr val="bg1"/>
                </a:solidFill>
              </a:rPr>
              <a:t>DO NOT USE INTERNET EXPLORER</a:t>
            </a:r>
            <a:r>
              <a:rPr lang="en-US" altLang="en-US" sz="2400" b="1" dirty="0">
                <a:solidFill>
                  <a:schemeClr val="bg1"/>
                </a:solidFill>
              </a:rPr>
              <a:t>!!</a:t>
            </a:r>
          </a:p>
          <a:p>
            <a:pPr algn="ctr" eaLnBrk="1" hangingPunct="1"/>
            <a:endParaRPr lang="en-US" altLang="en-US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7" descr="https://lh3.ggpht.com/O0aW5qsyCkR2i7Bu-jUU1b5BWA_NygJ6ui4MgaAvL7gfqvVWqkOBscDaq4pn-vkwByUx=w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71800"/>
            <a:ext cx="26955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67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600200" y="771525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CD0000"/>
                </a:solidFill>
              </a:rPr>
              <a:t>Slope and a Point on the Line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5581650" y="3200400"/>
            <a:ext cx="1828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70013" indent="-1370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21145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24574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8003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1432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6004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0576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5148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9720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ct val="60000"/>
              </a:spcAft>
              <a:buClr>
                <a:srgbClr val="FFFFFF"/>
              </a:buClr>
              <a:buFontTx/>
              <a:buNone/>
            </a:pPr>
            <a:r>
              <a:rPr lang="en-US" altLang="en-US" sz="2400" b="1">
                <a:solidFill>
                  <a:srgbClr val="00539D"/>
                </a:solidFill>
              </a:rPr>
              <a:t>Answer:</a:t>
            </a:r>
            <a:r>
              <a:rPr lang="en-US" altLang="en-US" sz="2400">
                <a:solidFill>
                  <a:srgbClr val="E01B22"/>
                </a:solidFill>
              </a:rPr>
              <a:t> 	</a:t>
            </a:r>
          </a:p>
        </p:txBody>
      </p:sp>
      <p:sp>
        <p:nvSpPr>
          <p:cNvPr id="142363" name="Text Box 27"/>
          <p:cNvSpPr txBox="1">
            <a:spLocks noChangeArrowheads="1"/>
          </p:cNvSpPr>
          <p:nvPr/>
        </p:nvSpPr>
        <p:spPr bwMode="auto">
          <a:xfrm>
            <a:off x="76200" y="4486275"/>
            <a:ext cx="378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200" dirty="0"/>
              <a:t>Graph the given point </a:t>
            </a:r>
            <a:br>
              <a:rPr lang="en-US" altLang="en-US" sz="2200" dirty="0"/>
            </a:br>
            <a:r>
              <a:rPr lang="en-US" altLang="en-US" sz="2200" dirty="0"/>
              <a:t>(–10, 8).</a:t>
            </a:r>
            <a:endParaRPr lang="en-US" altLang="en-US" sz="2400" dirty="0"/>
          </a:p>
        </p:txBody>
      </p:sp>
      <p:pic>
        <p:nvPicPr>
          <p:cNvPr id="142364" name="Picture 28" descr="3-4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87750"/>
            <a:ext cx="2976563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2375" name="Group 39"/>
          <p:cNvGrpSpPr>
            <a:grpSpLocks/>
          </p:cNvGrpSpPr>
          <p:nvPr/>
        </p:nvGrpSpPr>
        <p:grpSpPr bwMode="auto">
          <a:xfrm>
            <a:off x="704852" y="4981576"/>
            <a:ext cx="4162425" cy="1598613"/>
            <a:chOff x="1112" y="2054"/>
            <a:chExt cx="2622" cy="1007"/>
          </a:xfrm>
        </p:grpSpPr>
        <p:pic>
          <p:nvPicPr>
            <p:cNvPr id="142359" name="Picture 23" descr="3-4-2-red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" y="2054"/>
              <a:ext cx="910" cy="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2367" name="Text Box 31"/>
            <p:cNvSpPr txBox="1">
              <a:spLocks noChangeArrowheads="1"/>
            </p:cNvSpPr>
            <p:nvPr/>
          </p:nvSpPr>
          <p:spPr bwMode="auto">
            <a:xfrm>
              <a:off x="1112" y="2175"/>
              <a:ext cx="2622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400" dirty="0"/>
                <a:t>Use the slope</a:t>
              </a:r>
              <a:br>
                <a:rPr lang="en-US" altLang="en-US" sz="2400" dirty="0"/>
              </a:br>
              <a:br>
                <a:rPr lang="en-US" altLang="en-US" sz="2400" dirty="0"/>
              </a:br>
              <a:r>
                <a:rPr lang="en-US" altLang="en-US" sz="2400" dirty="0"/>
                <a:t>to find another point 3 units down and 5 units to the right.</a:t>
              </a:r>
            </a:p>
          </p:txBody>
        </p:sp>
      </p:grpSp>
      <p:sp>
        <p:nvSpPr>
          <p:cNvPr id="142369" name="Line 33"/>
          <p:cNvSpPr>
            <a:spLocks noChangeShapeType="1"/>
          </p:cNvSpPr>
          <p:nvPr/>
        </p:nvSpPr>
        <p:spPr bwMode="auto">
          <a:xfrm>
            <a:off x="5661025" y="3911600"/>
            <a:ext cx="0" cy="43180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0" name="Line 34"/>
          <p:cNvSpPr>
            <a:spLocks noChangeShapeType="1"/>
          </p:cNvSpPr>
          <p:nvPr/>
        </p:nvSpPr>
        <p:spPr bwMode="auto">
          <a:xfrm>
            <a:off x="5657850" y="4343400"/>
            <a:ext cx="674688" cy="0"/>
          </a:xfrm>
          <a:prstGeom prst="line">
            <a:avLst/>
          </a:prstGeom>
          <a:noFill/>
          <a:ln w="38100">
            <a:solidFill>
              <a:srgbClr val="E01B2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1" name="Line 35"/>
          <p:cNvSpPr>
            <a:spLocks noChangeShapeType="1"/>
          </p:cNvSpPr>
          <p:nvPr/>
        </p:nvSpPr>
        <p:spPr bwMode="auto">
          <a:xfrm flipH="1" flipV="1">
            <a:off x="5449888" y="3810000"/>
            <a:ext cx="3121025" cy="18859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3" name="Oval 37"/>
          <p:cNvSpPr>
            <a:spLocks noChangeArrowheads="1"/>
          </p:cNvSpPr>
          <p:nvPr/>
        </p:nvSpPr>
        <p:spPr bwMode="auto">
          <a:xfrm>
            <a:off x="6334125" y="4305300"/>
            <a:ext cx="114300" cy="114300"/>
          </a:xfrm>
          <a:prstGeom prst="ellipse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42374" name="Oval 38"/>
          <p:cNvSpPr>
            <a:spLocks noChangeArrowheads="1"/>
          </p:cNvSpPr>
          <p:nvPr/>
        </p:nvSpPr>
        <p:spPr bwMode="auto">
          <a:xfrm>
            <a:off x="5603875" y="3848100"/>
            <a:ext cx="114300" cy="114300"/>
          </a:xfrm>
          <a:prstGeom prst="ellipse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2377" name="Picture 41" descr="3-4-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335463"/>
            <a:ext cx="1447800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80" name="Text Box 44"/>
          <p:cNvSpPr txBox="1">
            <a:spLocks noChangeArrowheads="1"/>
          </p:cNvSpPr>
          <p:nvPr/>
        </p:nvSpPr>
        <p:spPr bwMode="auto">
          <a:xfrm>
            <a:off x="228600" y="762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18984C"/>
                </a:solidFill>
              </a:rPr>
              <a:t>EXAMPLE 2</a:t>
            </a:r>
          </a:p>
        </p:txBody>
      </p:sp>
      <p:grpSp>
        <p:nvGrpSpPr>
          <p:cNvPr id="142381" name="Group 45"/>
          <p:cNvGrpSpPr>
            <a:grpSpLocks/>
          </p:cNvGrpSpPr>
          <p:nvPr/>
        </p:nvGrpSpPr>
        <p:grpSpPr bwMode="auto">
          <a:xfrm>
            <a:off x="76200" y="990600"/>
            <a:ext cx="8382000" cy="1333500"/>
            <a:chOff x="336" y="750"/>
            <a:chExt cx="5280" cy="840"/>
          </a:xfrm>
        </p:grpSpPr>
        <p:pic>
          <p:nvPicPr>
            <p:cNvPr id="142382" name="Picture 46" descr="Eq8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1098"/>
              <a:ext cx="317" cy="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2383" name="Rectangle 47"/>
            <p:cNvSpPr>
              <a:spLocks noChangeArrowheads="1"/>
            </p:cNvSpPr>
            <p:nvPr/>
          </p:nvSpPr>
          <p:spPr bwMode="auto">
            <a:xfrm>
              <a:off x="336" y="750"/>
              <a:ext cx="5280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895350" indent="-381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352550" indent="-3429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771650" indent="-304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190750" indent="-304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647950" indent="-3048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3105150" indent="-3048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562350" indent="-3048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4019550" indent="-3048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altLang="en-US" sz="2400" b="1">
                  <a:solidFill>
                    <a:srgbClr val="00539D"/>
                  </a:solidFill>
                </a:rPr>
                <a:t>	Write an equation in point-slope form of the line</a:t>
              </a:r>
              <a:br>
                <a:rPr lang="en-US" altLang="en-US" sz="2400" b="1">
                  <a:solidFill>
                    <a:srgbClr val="00539D"/>
                  </a:solidFill>
                </a:rPr>
              </a:br>
              <a:r>
                <a:rPr lang="en-US" altLang="en-US" sz="2400" b="1">
                  <a:solidFill>
                    <a:srgbClr val="00539D"/>
                  </a:solidFill>
                </a:rPr>
                <a:t>whose slope is         that contains (–10, 8). Then </a:t>
              </a:r>
              <a:br>
                <a:rPr lang="en-US" altLang="en-US" sz="2400" b="1">
                  <a:solidFill>
                    <a:srgbClr val="00539D"/>
                  </a:solidFill>
                </a:rPr>
              </a:br>
              <a:r>
                <a:rPr lang="en-US" altLang="en-US" sz="2400" b="1">
                  <a:solidFill>
                    <a:srgbClr val="00539D"/>
                  </a:solidFill>
                </a:rPr>
                <a:t>graph the line.</a:t>
              </a:r>
            </a:p>
          </p:txBody>
        </p:sp>
      </p:grpSp>
      <p:pic>
        <p:nvPicPr>
          <p:cNvPr id="142384" name="Picture 48" descr="GEOMrevEq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2320925" cy="4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85" name="Text Box 49"/>
          <p:cNvSpPr txBox="1">
            <a:spLocks noChangeArrowheads="1"/>
          </p:cNvSpPr>
          <p:nvPr/>
        </p:nvSpPr>
        <p:spPr bwMode="auto">
          <a:xfrm>
            <a:off x="2209800" y="2819400"/>
            <a:ext cx="39481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1588">
              <a:defRPr>
                <a:solidFill>
                  <a:schemeClr val="tx1"/>
                </a:solidFill>
                <a:latin typeface="Arial" charset="0"/>
              </a:defRPr>
            </a:lvl1pPr>
            <a:lvl2pPr marL="2400300">
              <a:defRPr>
                <a:solidFill>
                  <a:schemeClr val="tx1"/>
                </a:solidFill>
                <a:latin typeface="Arial" charset="0"/>
              </a:defRPr>
            </a:lvl2pPr>
            <a:lvl3pPr marL="2514600">
              <a:defRPr>
                <a:solidFill>
                  <a:schemeClr val="tx1"/>
                </a:solidFill>
                <a:latin typeface="Arial" charset="0"/>
              </a:defRPr>
            </a:lvl3pPr>
            <a:lvl4pPr marL="2628900">
              <a:defRPr>
                <a:solidFill>
                  <a:schemeClr val="tx1"/>
                </a:solidFill>
                <a:latin typeface="Arial" charset="0"/>
              </a:defRPr>
            </a:lvl4pPr>
            <a:lvl5pPr marL="2743200">
              <a:defRPr>
                <a:solidFill>
                  <a:schemeClr val="tx1"/>
                </a:solidFill>
                <a:latin typeface="Arial" charset="0"/>
              </a:defRPr>
            </a:lvl5pPr>
            <a:lvl6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7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/>
              <a:t>Point-slope form</a:t>
            </a:r>
          </a:p>
        </p:txBody>
      </p:sp>
      <p:pic>
        <p:nvPicPr>
          <p:cNvPr id="142386" name="Picture 50" descr="GEOMrevEq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2514600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387" name="Picture 51" descr="Eq8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24352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388" name="Picture 52" descr="Eq8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67138"/>
            <a:ext cx="21336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560888" y="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71999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76400" y="771525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CD0000"/>
                </a:solidFill>
              </a:rPr>
              <a:t>Two Points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-76200" y="1143000"/>
            <a:ext cx="7924800" cy="74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539D"/>
                </a:solidFill>
              </a:rPr>
              <a:t>	</a:t>
            </a:r>
            <a:r>
              <a:rPr lang="en-US" altLang="en-US" sz="2400" b="1">
                <a:solidFill>
                  <a:srgbClr val="E01B22"/>
                </a:solidFill>
              </a:rPr>
              <a:t>A. </a:t>
            </a:r>
            <a:r>
              <a:rPr lang="en-US" altLang="en-US" sz="2400" b="1">
                <a:solidFill>
                  <a:srgbClr val="00539D"/>
                </a:solidFill>
              </a:rPr>
              <a:t>Write an equation in slope-intercept form for a line containing (4, 9) and (–2, 0).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-152400" y="2020888"/>
            <a:ext cx="827246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6002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7145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8288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431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003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575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147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7719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  <a:sym typeface="Symbol" pitchFamily="18" charset="2"/>
              </a:rPr>
              <a:t>Step 1 </a:t>
            </a:r>
            <a:r>
              <a:rPr lang="en-US" altLang="en-US" sz="2400">
                <a:sym typeface="Symbol" pitchFamily="18" charset="2"/>
              </a:rPr>
              <a:t> First find the slope of the line.</a:t>
            </a:r>
            <a:endParaRPr lang="en-US" altLang="en-US" sz="24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8350" y="3276600"/>
            <a:ext cx="1593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ts val="200"/>
              </a:spcAft>
              <a:buClr>
                <a:srgbClr val="00539D"/>
              </a:buClr>
            </a:pPr>
            <a:r>
              <a:rPr lang="en-US" altLang="en-US">
                <a:sym typeface="Symbol" pitchFamily="18" charset="2"/>
              </a:rPr>
              <a:t>Slope formula</a:t>
            </a:r>
          </a:p>
        </p:txBody>
      </p:sp>
      <p:pic>
        <p:nvPicPr>
          <p:cNvPr id="9223" name="Picture 7" descr="Eq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38400"/>
            <a:ext cx="1446213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Eq9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38400"/>
            <a:ext cx="1169987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GEOMrevEq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180022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28600" y="762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18984C"/>
                </a:solidFill>
              </a:rPr>
              <a:t>EXAMPLE 3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-152400" y="3521075"/>
            <a:ext cx="7958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431925" indent="-1089025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6589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7732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8875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018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590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162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734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306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</a:rPr>
              <a:t>Step 2</a:t>
            </a:r>
            <a:r>
              <a:rPr lang="en-US" altLang="en-US" sz="2400"/>
              <a:t>  Now use the point-slope form and either point    to write an equation.</a:t>
            </a:r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-152400" y="4191000"/>
            <a:ext cx="7958138" cy="1031875"/>
            <a:chOff x="336" y="1319"/>
            <a:chExt cx="5013" cy="650"/>
          </a:xfrm>
        </p:grpSpPr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2579" y="1680"/>
              <a:ext cx="1514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533400" indent="-5334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ts val="200"/>
                </a:spcAft>
                <a:buClr>
                  <a:srgbClr val="00539D"/>
                </a:buClr>
              </a:pPr>
              <a:r>
                <a:rPr lang="en-US" altLang="en-US" sz="2400">
                  <a:sym typeface="Symbol" pitchFamily="18" charset="2"/>
                </a:rPr>
                <a:t>Point-slope form</a:t>
              </a:r>
            </a:p>
          </p:txBody>
        </p:sp>
        <p:pic>
          <p:nvPicPr>
            <p:cNvPr id="9233" name="Picture 17" descr="Eq9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" y="1686"/>
              <a:ext cx="1462" cy="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336" y="1319"/>
              <a:ext cx="5013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431925" indent="-1089025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6589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7732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875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018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590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162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734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306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altLang="en-US" sz="2400"/>
                <a:t>Using (4, 9):</a:t>
              </a:r>
            </a:p>
          </p:txBody>
        </p:sp>
      </p:grpSp>
      <p:pic>
        <p:nvPicPr>
          <p:cNvPr id="9235" name="Picture 19" descr="Eq9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5170488"/>
            <a:ext cx="2100262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6" name="Picture 20" descr="Eq9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32488"/>
            <a:ext cx="1895475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3352800" y="5313362"/>
            <a:ext cx="3260725" cy="808038"/>
            <a:chOff x="336" y="3518"/>
            <a:chExt cx="2054" cy="509"/>
          </a:xfrm>
        </p:grpSpPr>
        <p:pic>
          <p:nvPicPr>
            <p:cNvPr id="9238" name="Picture 22" descr="Eq10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4" y="3518"/>
              <a:ext cx="926" cy="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336" y="3624"/>
              <a:ext cx="135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14500" indent="-13700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21145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245745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280035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314325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36004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40576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45148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49720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60000"/>
                </a:spcAft>
                <a:buClr>
                  <a:srgbClr val="FFFFFF"/>
                </a:buClr>
                <a:buFontTx/>
                <a:buNone/>
              </a:pPr>
              <a:r>
                <a:rPr lang="en-US" altLang="en-US" sz="2400" b="1" dirty="0">
                  <a:solidFill>
                    <a:srgbClr val="00539D"/>
                  </a:solidFill>
                </a:rPr>
                <a:t>Answer:</a:t>
              </a:r>
              <a:r>
                <a:rPr lang="en-US" altLang="en-US" sz="2400" dirty="0">
                  <a:solidFill>
                    <a:srgbClr val="E01B22"/>
                  </a:solidFill>
                </a:rPr>
                <a:t>	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60888" y="762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5305269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1676400" y="609600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CD0000"/>
                </a:solidFill>
              </a:rPr>
              <a:t>Two Points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7924800" cy="74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539D"/>
                </a:solidFill>
              </a:rPr>
              <a:t>	</a:t>
            </a:r>
            <a:r>
              <a:rPr lang="en-US" altLang="en-US" sz="2400" b="1">
                <a:solidFill>
                  <a:srgbClr val="E01B22"/>
                </a:solidFill>
              </a:rPr>
              <a:t>B. </a:t>
            </a:r>
            <a:r>
              <a:rPr lang="en-US" altLang="en-US" sz="2400" b="1">
                <a:solidFill>
                  <a:srgbClr val="00539D"/>
                </a:solidFill>
              </a:rPr>
              <a:t>Write an equation in slope-intercept form for a line containing (–3, –7) and (–1, 3).</a:t>
            </a:r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-152400" y="2020888"/>
            <a:ext cx="827246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6002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7145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8288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43100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003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575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147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771900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  <a:sym typeface="Symbol" pitchFamily="18" charset="2"/>
              </a:rPr>
              <a:t>Step 1 </a:t>
            </a:r>
            <a:r>
              <a:rPr lang="en-US" altLang="en-US" sz="2400">
                <a:sym typeface="Symbol" pitchFamily="18" charset="2"/>
              </a:rPr>
              <a:t> First find the slope of the line.</a:t>
            </a:r>
            <a:endParaRPr lang="en-US" altLang="en-US" sz="2400"/>
          </a:p>
        </p:txBody>
      </p:sp>
      <p:sp>
        <p:nvSpPr>
          <p:cNvPr id="342022" name="Rectangle 6"/>
          <p:cNvSpPr>
            <a:spLocks noChangeArrowheads="1"/>
          </p:cNvSpPr>
          <p:nvPr/>
        </p:nvSpPr>
        <p:spPr bwMode="auto">
          <a:xfrm>
            <a:off x="768350" y="3276600"/>
            <a:ext cx="1593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ts val="200"/>
              </a:spcAft>
              <a:buClr>
                <a:srgbClr val="00539D"/>
              </a:buClr>
            </a:pPr>
            <a:r>
              <a:rPr lang="en-US" altLang="en-US">
                <a:sym typeface="Symbol" pitchFamily="18" charset="2"/>
              </a:rPr>
              <a:t>Slope formula</a:t>
            </a:r>
          </a:p>
        </p:txBody>
      </p:sp>
      <p:pic>
        <p:nvPicPr>
          <p:cNvPr id="342025" name="Picture 9" descr="GEOMrevEq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180022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027" name="Text Box 11"/>
          <p:cNvSpPr txBox="1">
            <a:spLocks noChangeArrowheads="1"/>
          </p:cNvSpPr>
          <p:nvPr/>
        </p:nvSpPr>
        <p:spPr bwMode="auto">
          <a:xfrm>
            <a:off x="228600" y="6096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18984C"/>
                </a:solidFill>
              </a:rPr>
              <a:t>EXAMPLE 3</a:t>
            </a:r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-152400" y="3521075"/>
            <a:ext cx="7958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431925" indent="-1089025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6589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7732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8875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01838"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590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162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734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30638" fontAlgn="base">
              <a:spcBef>
                <a:spcPct val="0"/>
              </a:spcBef>
              <a:spcAft>
                <a:spcPct val="0"/>
              </a:spcAft>
              <a:tabLst>
                <a:tab pos="69723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</a:rPr>
              <a:t>Step 2</a:t>
            </a:r>
            <a:r>
              <a:rPr lang="en-US" altLang="en-US" sz="2400"/>
              <a:t>  Now use the point-slope form and either point    to write an equation.</a:t>
            </a:r>
          </a:p>
        </p:txBody>
      </p:sp>
      <p:grpSp>
        <p:nvGrpSpPr>
          <p:cNvPr id="342029" name="Group 13"/>
          <p:cNvGrpSpPr>
            <a:grpSpLocks/>
          </p:cNvGrpSpPr>
          <p:nvPr/>
        </p:nvGrpSpPr>
        <p:grpSpPr bwMode="auto">
          <a:xfrm>
            <a:off x="-152400" y="4191000"/>
            <a:ext cx="7958138" cy="1031875"/>
            <a:chOff x="336" y="1319"/>
            <a:chExt cx="5013" cy="650"/>
          </a:xfrm>
        </p:grpSpPr>
        <p:sp>
          <p:nvSpPr>
            <p:cNvPr id="342030" name="Rectangle 14"/>
            <p:cNvSpPr>
              <a:spLocks noChangeArrowheads="1"/>
            </p:cNvSpPr>
            <p:nvPr/>
          </p:nvSpPr>
          <p:spPr bwMode="auto">
            <a:xfrm>
              <a:off x="2579" y="1680"/>
              <a:ext cx="1514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533400" indent="-5334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ts val="200"/>
                </a:spcAft>
                <a:buClr>
                  <a:srgbClr val="00539D"/>
                </a:buClr>
              </a:pPr>
              <a:r>
                <a:rPr lang="en-US" altLang="en-US" sz="2400">
                  <a:sym typeface="Symbol" pitchFamily="18" charset="2"/>
                </a:rPr>
                <a:t>Point-slope form</a:t>
              </a:r>
            </a:p>
          </p:txBody>
        </p:sp>
        <p:pic>
          <p:nvPicPr>
            <p:cNvPr id="342031" name="Picture 15" descr="Eq9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" y="1686"/>
              <a:ext cx="1462" cy="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2032" name="Text Box 16"/>
            <p:cNvSpPr txBox="1">
              <a:spLocks noChangeArrowheads="1"/>
            </p:cNvSpPr>
            <p:nvPr/>
          </p:nvSpPr>
          <p:spPr bwMode="auto">
            <a:xfrm>
              <a:off x="336" y="1319"/>
              <a:ext cx="5013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431925" indent="-1089025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6589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7732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875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01838"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590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162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734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30638" fontAlgn="base">
                <a:spcBef>
                  <a:spcPct val="0"/>
                </a:spcBef>
                <a:spcAft>
                  <a:spcPct val="0"/>
                </a:spcAft>
                <a:tabLst>
                  <a:tab pos="6972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altLang="en-US" sz="2400"/>
                <a:t>Using (4, 9):</a:t>
              </a:r>
            </a:p>
          </p:txBody>
        </p:sp>
      </p:grpSp>
      <p:pic>
        <p:nvPicPr>
          <p:cNvPr id="342038" name="Picture 22" descr="03-04-3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4" t="36140" b="30977"/>
          <a:stretch>
            <a:fillRect/>
          </a:stretch>
        </p:blipFill>
        <p:spPr bwMode="auto">
          <a:xfrm>
            <a:off x="2362200" y="2503488"/>
            <a:ext cx="1724025" cy="84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039" name="Picture 23" descr="03-04-3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4" t="68593" b="-1476"/>
          <a:stretch>
            <a:fillRect/>
          </a:stretch>
        </p:blipFill>
        <p:spPr bwMode="auto">
          <a:xfrm>
            <a:off x="4191000" y="2438400"/>
            <a:ext cx="1724025" cy="84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040" name="Picture 24" descr="03-04-3b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44"/>
          <a:stretch>
            <a:fillRect/>
          </a:stretch>
        </p:blipFill>
        <p:spPr bwMode="auto">
          <a:xfrm>
            <a:off x="357188" y="5330825"/>
            <a:ext cx="2386012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041" name="Picture 25" descr="03-04-3b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53" b="36145"/>
          <a:stretch>
            <a:fillRect/>
          </a:stretch>
        </p:blipFill>
        <p:spPr bwMode="auto">
          <a:xfrm>
            <a:off x="357188" y="5845175"/>
            <a:ext cx="2386012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2042" name="Group 26"/>
          <p:cNvGrpSpPr>
            <a:grpSpLocks/>
          </p:cNvGrpSpPr>
          <p:nvPr/>
        </p:nvGrpSpPr>
        <p:grpSpPr bwMode="auto">
          <a:xfrm>
            <a:off x="2695575" y="5835650"/>
            <a:ext cx="4162425" cy="641350"/>
            <a:chOff x="336" y="3552"/>
            <a:chExt cx="2622" cy="404"/>
          </a:xfrm>
        </p:grpSpPr>
        <p:pic>
          <p:nvPicPr>
            <p:cNvPr id="342043" name="Picture 27" descr="03-04-3b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505"/>
            <a:stretch>
              <a:fillRect/>
            </a:stretch>
          </p:blipFill>
          <p:spPr bwMode="auto">
            <a:xfrm>
              <a:off x="1455" y="3552"/>
              <a:ext cx="1503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2044" name="Rectangle 28"/>
            <p:cNvSpPr>
              <a:spLocks noChangeArrowheads="1"/>
            </p:cNvSpPr>
            <p:nvPr/>
          </p:nvSpPr>
          <p:spPr bwMode="auto">
            <a:xfrm>
              <a:off x="336" y="3553"/>
              <a:ext cx="135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14500" indent="-13700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21145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245745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280035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314325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36004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40576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45148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49720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60000"/>
                </a:spcAft>
                <a:buClr>
                  <a:srgbClr val="FFFFFF"/>
                </a:buClr>
                <a:buFontTx/>
                <a:buNone/>
              </a:pPr>
              <a:r>
                <a:rPr lang="en-US" altLang="en-US" sz="2400" b="1">
                  <a:solidFill>
                    <a:srgbClr val="00539D"/>
                  </a:solidFill>
                </a:rPr>
                <a:t>Answer:</a:t>
              </a:r>
              <a:r>
                <a:rPr lang="en-US" altLang="en-US" sz="2400">
                  <a:solidFill>
                    <a:srgbClr val="E01B22"/>
                  </a:solidFill>
                </a:rPr>
                <a:t>	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60888" y="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790798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676400" y="771525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CD0000"/>
                </a:solidFill>
              </a:rPr>
              <a:t>Horizontal Line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93188" name="TPQuestion"/>
          <p:cNvSpPr>
            <a:spLocks noChangeArrowheads="1"/>
          </p:cNvSpPr>
          <p:nvPr/>
        </p:nvSpPr>
        <p:spPr bwMode="auto">
          <a:xfrm>
            <a:off x="-76200" y="1219200"/>
            <a:ext cx="80200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algn="r">
              <a:defRPr sz="1200">
                <a:solidFill>
                  <a:schemeClr val="tx1"/>
                </a:solidFill>
                <a:latin typeface="Arial" charset="0"/>
              </a:defRPr>
            </a:lvl1pPr>
            <a:lvl2pPr marL="342900" algn="r">
              <a:defRPr sz="1200">
                <a:solidFill>
                  <a:schemeClr val="tx1"/>
                </a:solidFill>
                <a:latin typeface="Arial" charset="0"/>
              </a:defRPr>
            </a:lvl2pPr>
            <a:lvl3pPr marL="342900" algn="r">
              <a:defRPr sz="1200">
                <a:solidFill>
                  <a:schemeClr val="tx1"/>
                </a:solidFill>
                <a:latin typeface="Arial" charset="0"/>
              </a:defRPr>
            </a:lvl3pPr>
            <a:lvl4pPr marL="342900" algn="r">
              <a:defRPr sz="1200">
                <a:solidFill>
                  <a:schemeClr val="tx1"/>
                </a:solidFill>
                <a:latin typeface="Arial" charset="0"/>
              </a:defRPr>
            </a:lvl4pPr>
            <a:lvl5pPr marL="342900" algn="r">
              <a:defRPr sz="1200">
                <a:solidFill>
                  <a:schemeClr val="tx1"/>
                </a:solidFill>
                <a:latin typeface="Arial" charset="0"/>
              </a:defRPr>
            </a:lvl5pPr>
            <a:lvl6pPr marL="800100"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257300"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714500"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171700"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400" b="1">
                <a:solidFill>
                  <a:srgbClr val="00539D"/>
                </a:solidFill>
                <a:cs typeface="Arial" charset="0"/>
              </a:rPr>
              <a:t>Write an equation of the line through (5, –2) and </a:t>
            </a:r>
            <a:br>
              <a:rPr lang="en-US" altLang="en-US" sz="2400" b="1">
                <a:solidFill>
                  <a:srgbClr val="00539D"/>
                </a:solidFill>
                <a:cs typeface="Arial" charset="0"/>
              </a:rPr>
            </a:br>
            <a:r>
              <a:rPr lang="en-US" altLang="en-US" sz="2400" b="1">
                <a:solidFill>
                  <a:srgbClr val="00539D"/>
                </a:solidFill>
                <a:cs typeface="Arial" charset="0"/>
              </a:rPr>
              <a:t>(0, –2) in slope-intercept form.</a:t>
            </a:r>
            <a:endParaRPr lang="en-US" altLang="en-US" sz="2400" b="1">
              <a:solidFill>
                <a:srgbClr val="E01B22"/>
              </a:solidFill>
              <a:cs typeface="Arial" charset="0"/>
            </a:endParaRPr>
          </a:p>
        </p:txBody>
      </p:sp>
      <p:pic>
        <p:nvPicPr>
          <p:cNvPr id="93189" name="Picture 5" descr="03-4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94"/>
          <a:stretch>
            <a:fillRect/>
          </a:stretch>
        </p:blipFill>
        <p:spPr bwMode="auto">
          <a:xfrm>
            <a:off x="233363" y="2667000"/>
            <a:ext cx="3271837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57200" y="3505200"/>
            <a:ext cx="206533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ts val="200"/>
              </a:spcAft>
              <a:buClr>
                <a:srgbClr val="00539D"/>
              </a:buClr>
            </a:pPr>
            <a:r>
              <a:rPr lang="en-US" altLang="en-US" sz="2400">
                <a:sym typeface="Symbol" pitchFamily="18" charset="2"/>
              </a:rPr>
              <a:t>Slope formula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5089525" y="2895600"/>
            <a:ext cx="336867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ts val="200"/>
              </a:spcAft>
              <a:buClr>
                <a:srgbClr val="00539D"/>
              </a:buClr>
            </a:pPr>
            <a:r>
              <a:rPr lang="en-US" altLang="en-US" sz="2400">
                <a:sym typeface="Symbol" pitchFamily="18" charset="2"/>
              </a:rPr>
              <a:t>This is a horizontal line.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04800" y="2220913"/>
            <a:ext cx="109855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ts val="200"/>
              </a:spcAft>
              <a:buClr>
                <a:srgbClr val="00539D"/>
              </a:buClr>
            </a:pPr>
            <a:r>
              <a:rPr lang="en-US" altLang="en-US" sz="2400" b="1">
                <a:solidFill>
                  <a:srgbClr val="00539D"/>
                </a:solidFill>
                <a:sym typeface="Symbol" pitchFamily="18" charset="2"/>
              </a:rPr>
              <a:t>Step 1</a:t>
            </a:r>
          </a:p>
        </p:txBody>
      </p:sp>
      <p:pic>
        <p:nvPicPr>
          <p:cNvPr id="93193" name="Picture 9" descr="03-4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1" b="51476"/>
          <a:stretch>
            <a:fillRect/>
          </a:stretch>
        </p:blipFill>
        <p:spPr bwMode="auto">
          <a:xfrm>
            <a:off x="2590800" y="2743200"/>
            <a:ext cx="23622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228600" y="776288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18984C"/>
                </a:solidFill>
              </a:rPr>
              <a:t>EXAMPLE 4</a:t>
            </a:r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304800" y="3897313"/>
            <a:ext cx="109855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ts val="200"/>
              </a:spcAft>
              <a:buClr>
                <a:srgbClr val="00539D"/>
              </a:buClr>
            </a:pPr>
            <a:r>
              <a:rPr lang="en-US" altLang="en-US" sz="2400" b="1">
                <a:solidFill>
                  <a:srgbClr val="00539D"/>
                </a:solidFill>
                <a:sym typeface="Symbol" pitchFamily="18" charset="2"/>
              </a:rPr>
              <a:t>Step 2</a:t>
            </a:r>
          </a:p>
        </p:txBody>
      </p:sp>
      <p:pic>
        <p:nvPicPr>
          <p:cNvPr id="93199" name="Picture 15" descr="03-4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78" b="39186"/>
          <a:stretch>
            <a:fillRect/>
          </a:stretch>
        </p:blipFill>
        <p:spPr bwMode="auto">
          <a:xfrm>
            <a:off x="152400" y="4333875"/>
            <a:ext cx="3271838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200" name="Picture 16" descr="03-4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49" b="25783"/>
          <a:stretch>
            <a:fillRect/>
          </a:stretch>
        </p:blipFill>
        <p:spPr bwMode="auto">
          <a:xfrm>
            <a:off x="381000" y="4953000"/>
            <a:ext cx="327183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201" name="Picture 17" descr="03-4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54" r="44250" b="11305"/>
          <a:stretch>
            <a:fillRect/>
          </a:stretch>
        </p:blipFill>
        <p:spPr bwMode="auto">
          <a:xfrm>
            <a:off x="0" y="5448300"/>
            <a:ext cx="182403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203" name="Picture 19" descr="03-4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26" r="41339" b="850"/>
          <a:stretch>
            <a:fillRect/>
          </a:stretch>
        </p:blipFill>
        <p:spPr bwMode="auto">
          <a:xfrm>
            <a:off x="6246586" y="5483226"/>
            <a:ext cx="1670276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4495800" y="5480052"/>
            <a:ext cx="186507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0" indent="-1370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21145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24574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8003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1432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6004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0576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5148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9720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ct val="60000"/>
              </a:spcAft>
              <a:buClr>
                <a:srgbClr val="FFFFFF"/>
              </a:buClr>
              <a:buFontTx/>
              <a:buNone/>
            </a:pPr>
            <a:r>
              <a:rPr lang="en-US" altLang="en-US" sz="2400" b="1" dirty="0">
                <a:solidFill>
                  <a:srgbClr val="00539D"/>
                </a:solidFill>
              </a:rPr>
              <a:t>Answer:</a:t>
            </a:r>
            <a:r>
              <a:rPr lang="en-US" altLang="en-US" sz="2400" dirty="0">
                <a:solidFill>
                  <a:srgbClr val="E01B22"/>
                </a:solidFill>
              </a:rPr>
              <a:t>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60888" y="762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81830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762000"/>
            <a:ext cx="7380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Completing the Module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(cont.)</a:t>
            </a:r>
          </a:p>
          <a:p>
            <a:pPr>
              <a:defRPr/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3) View the video clip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Find the Equation of a line Using Point-Slope Form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4) View the video clip 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Equation of a Line Given a Slope and a Point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Step 5) Open the worksheet </a:t>
            </a: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Equations of Line Online Module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(in the Online Modules section) and complete items 2, 6, 10, 12, 16, and 20 all on a separate sheet of paper. Hand in before you leave.</a:t>
            </a:r>
          </a:p>
          <a:p>
            <a:pPr>
              <a:defRPr/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5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8200" y="685800"/>
            <a:ext cx="7315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 u="sng" dirty="0">
                <a:solidFill>
                  <a:schemeClr val="bg1"/>
                </a:solidFill>
              </a:rPr>
              <a:t>Closure</a:t>
            </a:r>
          </a:p>
          <a:p>
            <a:pPr eaLnBrk="1" hangingPunct="1"/>
            <a:endParaRPr lang="en-US" altLang="en-US" sz="2000" b="1" dirty="0"/>
          </a:p>
          <a:p>
            <a:pPr algn="ctr" eaLnBrk="1" hangingPunct="1"/>
            <a:r>
              <a:rPr lang="en-US" altLang="en-US" dirty="0"/>
              <a:t> 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1) Check your work area before you leave.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2) Close all computer programs, but do log off. 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3) Return all calculators.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4) Take your personal belongings.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algn="ctr" eaLnBrk="1" hangingPunct="1"/>
            <a:r>
              <a:rPr lang="en-US" altLang="en-US" sz="2000" b="1" dirty="0"/>
              <a:t>HAVE A GREAT DAY!</a:t>
            </a:r>
          </a:p>
        </p:txBody>
      </p:sp>
      <p:pic>
        <p:nvPicPr>
          <p:cNvPr id="5" name="Picture 2" descr="C:\Users\Martin\AppData\Local\Microsoft\Windows\INetCache\IE\MONILBK0\two_thumbs_up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4471988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38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8200" y="1143000"/>
            <a:ext cx="7467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chemeClr val="bg1"/>
                </a:solidFill>
              </a:rPr>
              <a:t>PLEASE READ ALL DIRECTIONS CAREFULLY!!</a:t>
            </a:r>
          </a:p>
          <a:p>
            <a:pPr eaLnBrk="1" hangingPunct="1"/>
            <a:r>
              <a:rPr lang="en-US" altLang="en-US" sz="2400" b="1" dirty="0"/>
              <a:t> </a:t>
            </a:r>
          </a:p>
          <a:p>
            <a:pPr eaLnBrk="1" hangingPunct="1"/>
            <a:r>
              <a:rPr lang="en-US" altLang="en-US" sz="2400" b="1" dirty="0"/>
              <a:t>Today you will begin/complete a module, but first a few computer lab norms:</a:t>
            </a:r>
          </a:p>
          <a:p>
            <a:pPr eaLnBrk="1" hangingPunct="1"/>
            <a:r>
              <a:rPr lang="en-US" altLang="en-US" sz="2400" b="1" dirty="0"/>
              <a:t> </a:t>
            </a:r>
          </a:p>
          <a:p>
            <a:pPr eaLnBrk="1" hangingPunct="1"/>
            <a:r>
              <a:rPr lang="en-US" altLang="en-US" sz="2400" b="1" dirty="0"/>
              <a:t>1) NO FOOD OR DRINK IN THE LAB</a:t>
            </a:r>
          </a:p>
          <a:p>
            <a:pPr eaLnBrk="1" hangingPunct="1"/>
            <a:r>
              <a:rPr lang="en-US" altLang="en-US" sz="2400" b="1" dirty="0"/>
              <a:t>2) NO CELL PHONES – ZERO TOLERANCE!</a:t>
            </a:r>
          </a:p>
          <a:p>
            <a:pPr eaLnBrk="1" hangingPunct="1"/>
            <a:r>
              <a:rPr lang="en-US" altLang="en-US" sz="2400" b="1" dirty="0"/>
              <a:t>3) NO MUSIC WEBSITES OF ANY SORT</a:t>
            </a:r>
          </a:p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4) DO NOT TOUCH ANYTHING BESIDES THE COMPUTER STATION YOU’RE USING</a:t>
            </a:r>
          </a:p>
          <a:p>
            <a:pPr eaLnBrk="1" hangingPunct="1"/>
            <a:r>
              <a:rPr lang="en-US" altLang="en-US" sz="2400" b="1" dirty="0"/>
              <a:t>5) NO LOUD TALKING</a:t>
            </a:r>
          </a:p>
          <a:p>
            <a:pPr eaLnBrk="1" hangingPunct="1"/>
            <a:r>
              <a:rPr lang="en-US" altLang="en-US" sz="2400" b="1" dirty="0"/>
              <a:t>6) BE MINDFUL OF POWER CORDS</a:t>
            </a:r>
          </a:p>
        </p:txBody>
      </p:sp>
    </p:spTree>
    <p:extLst>
      <p:ext uri="{BB962C8B-B14F-4D97-AF65-F5344CB8AC3E}">
        <p14:creationId xmlns:p14="http://schemas.microsoft.com/office/powerpoint/2010/main" val="266850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015885" y="914400"/>
            <a:ext cx="5093190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WARM UP – 5 MINUTES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85800" y="1665288"/>
            <a:ext cx="7620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 b="1" dirty="0"/>
              <a:t>TO BE COMPLETED ON YOUR WARM UP PAPER.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750888" y="3505200"/>
            <a:ext cx="762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 b="1" dirty="0"/>
              <a:t>1.  Graph the equation 5x + 2y = 10 using intercepts.  Use your graph paper from </a:t>
            </a:r>
            <a:r>
              <a:rPr lang="en-US" altLang="en-US" sz="2000" b="1"/>
              <a:t>yesterdays warm up.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3286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33400" y="990600"/>
            <a:ext cx="76200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400" b="1" dirty="0">
                <a:solidFill>
                  <a:schemeClr val="bg1"/>
                </a:solidFill>
              </a:rPr>
              <a:t>Equations of Lines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400" b="1" dirty="0">
                <a:solidFill>
                  <a:schemeClr val="bg1"/>
                </a:solidFill>
              </a:rPr>
              <a:t>ONLINE MODULE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400" b="1" dirty="0">
                <a:solidFill>
                  <a:schemeClr val="bg1"/>
                </a:solidFill>
              </a:rPr>
              <a:t>Tuesday, October 25, 2016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533400" y="3167063"/>
            <a:ext cx="7620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3600" b="1" u="sng">
                <a:solidFill>
                  <a:srgbClr val="C00000"/>
                </a:solidFill>
              </a:rPr>
              <a:t>TARGETS</a:t>
            </a:r>
            <a:endParaRPr lang="en-US" altLang="en-US" sz="2800">
              <a:solidFill>
                <a:srgbClr val="C0000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12788" y="3962400"/>
            <a:ext cx="7620000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b="1" u="sng" dirty="0"/>
              <a:t>Write</a:t>
            </a:r>
            <a:r>
              <a:rPr lang="en-US" altLang="en-US" sz="2800" dirty="0"/>
              <a:t> an equation of a line given information about the graph.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b="1" u="sng" dirty="0"/>
              <a:t>Solve</a:t>
            </a:r>
            <a:r>
              <a:rPr lang="en-US" altLang="en-US" sz="2800" dirty="0"/>
              <a:t> problems by writing equations.</a:t>
            </a:r>
          </a:p>
        </p:txBody>
      </p:sp>
    </p:spTree>
    <p:extLst>
      <p:ext uri="{BB962C8B-B14F-4D97-AF65-F5344CB8AC3E}">
        <p14:creationId xmlns:p14="http://schemas.microsoft.com/office/powerpoint/2010/main" val="211931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457200"/>
            <a:ext cx="127476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l_text"/>
          <p:cNvSpPr txBox="1">
            <a:spLocks noChangeArrowheads="1"/>
          </p:cNvSpPr>
          <p:nvPr/>
        </p:nvSpPr>
        <p:spPr bwMode="auto">
          <a:xfrm>
            <a:off x="685800" y="1828800"/>
            <a:ext cx="7315200" cy="397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 dirty="0"/>
              <a:t>Content Standards</a:t>
            </a:r>
          </a:p>
          <a:p>
            <a:r>
              <a:rPr lang="en-US" altLang="en-US" b="1" i="1" dirty="0"/>
              <a:t> </a:t>
            </a:r>
            <a:endParaRPr lang="en-US" altLang="en-US" dirty="0"/>
          </a:p>
          <a:p>
            <a:r>
              <a:rPr lang="en-US" altLang="en-US" b="1" dirty="0">
                <a:solidFill>
                  <a:srgbClr val="0000FF"/>
                </a:solidFill>
              </a:rPr>
              <a:t>A-AF1 </a:t>
            </a:r>
            <a:r>
              <a:rPr lang="en-US" altLang="en-US" b="1" dirty="0"/>
              <a:t>Solve problems involving applications of linear equations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0000FF"/>
                </a:solidFill>
              </a:rPr>
              <a:t>M-SG1 </a:t>
            </a:r>
            <a:r>
              <a:rPr lang="en-US" altLang="en-US" b="1" dirty="0"/>
              <a:t>Graphically represent the solution to a linear equations and the solution to a system of linear equations in two variables.</a:t>
            </a:r>
          </a:p>
          <a:p>
            <a:endParaRPr lang="en-US" altLang="en-US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dirty="0"/>
              <a:t>Mathematical Practices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dirty="0"/>
              <a:t>2 Reason abstractly and quantitatively.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dirty="0"/>
              <a:t>3 Construct viable arguments and critique the reasoning of others.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dirty="0"/>
              <a:t>6 Attend to precision.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dirty="0"/>
              <a:t>8 Look for and express regularity in repeated reasoning.</a:t>
            </a:r>
          </a:p>
        </p:txBody>
      </p:sp>
    </p:spTree>
    <p:extLst>
      <p:ext uri="{BB962C8B-B14F-4D97-AF65-F5344CB8AC3E}">
        <p14:creationId xmlns:p14="http://schemas.microsoft.com/office/powerpoint/2010/main" val="10787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8726" y="1371600"/>
            <a:ext cx="6647974" cy="923330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tx1"/>
                  </a:solidFill>
                  <a:prstDash val="solid"/>
                </a:ln>
              </a:rPr>
              <a:t>Essential Question: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1600" y="3200400"/>
            <a:ext cx="65151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Is it true that a line with a slope of 1 always passes through the origin?  Explain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198813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888" y="1524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778907"/>
            <a:ext cx="73152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000" b="1" u="sng" dirty="0">
                <a:solidFill>
                  <a:schemeClr val="bg1"/>
                </a:solidFill>
              </a:rPr>
              <a:t>Completing the Module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 </a:t>
            </a:r>
          </a:p>
          <a:p>
            <a:pPr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Step 1)</a:t>
            </a:r>
            <a:r>
              <a:rPr lang="en-US" altLang="en-US" dirty="0">
                <a:solidFill>
                  <a:schemeClr val="bg1"/>
                </a:solidFill>
              </a:rPr>
              <a:t> Copy the following objectives in your notes:</a:t>
            </a:r>
          </a:p>
          <a:p>
            <a:pPr>
              <a:defRPr/>
            </a:pPr>
            <a:endParaRPr lang="en-US" altLang="en-US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lphaLcParenR"/>
              <a:defRPr/>
            </a:pPr>
            <a:r>
              <a:rPr lang="en-US" altLang="en-US" dirty="0">
                <a:solidFill>
                  <a:schemeClr val="bg1"/>
                </a:solidFill>
              </a:rPr>
              <a:t>Write an equation of a line given information about the graph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US" altLang="en-US" dirty="0">
                <a:solidFill>
                  <a:schemeClr val="bg1"/>
                </a:solidFill>
              </a:rPr>
              <a:t>Solve problems by writing equations of lines</a:t>
            </a:r>
          </a:p>
          <a:p>
            <a:pPr>
              <a:defRPr/>
            </a:pPr>
            <a:endParaRPr lang="en-US" altLang="en-US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Step 2) Review the remaining slides in this </a:t>
            </a:r>
            <a:r>
              <a:rPr lang="en-US" altLang="en-US" b="1" dirty="0" err="1">
                <a:solidFill>
                  <a:schemeClr val="bg1"/>
                </a:solidFill>
              </a:rPr>
              <a:t>Powerpoint</a:t>
            </a:r>
            <a:r>
              <a:rPr lang="en-US" altLang="en-US" b="1" dirty="0">
                <a:solidFill>
                  <a:schemeClr val="bg1"/>
                </a:solidFill>
              </a:rPr>
              <a:t> (you must </a:t>
            </a:r>
            <a:r>
              <a:rPr lang="en-US" altLang="en-US" b="1" dirty="0"/>
              <a:t>click through each slide, it is not automated), directions will continue after the end of the slideshow.</a:t>
            </a:r>
          </a:p>
          <a:p>
            <a:pPr>
              <a:defRPr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68259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133350" y="838200"/>
            <a:ext cx="85344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3600" b="1" dirty="0" err="1"/>
              <a:t>Nonvertical</a:t>
            </a:r>
            <a:r>
              <a:rPr lang="en-US" altLang="en-US" sz="3600" b="1" dirty="0"/>
              <a:t> Line Equations</a:t>
            </a:r>
            <a:endParaRPr lang="en-US" altLang="en-US" sz="2800" dirty="0"/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838200" y="2209800"/>
            <a:ext cx="292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i="1"/>
              <a:t>y = </a:t>
            </a:r>
            <a:r>
              <a:rPr lang="en-US" altLang="en-US" sz="3600" i="1">
                <a:solidFill>
                  <a:srgbClr val="339966"/>
                </a:solidFill>
              </a:rPr>
              <a:t>m</a:t>
            </a:r>
            <a:r>
              <a:rPr lang="en-US" altLang="en-US" sz="3600" i="1"/>
              <a:t>x </a:t>
            </a:r>
            <a:r>
              <a:rPr lang="en-US" altLang="en-US" sz="3600"/>
              <a:t>+ </a:t>
            </a:r>
            <a:r>
              <a:rPr lang="en-US" altLang="en-US" sz="3600" i="1">
                <a:solidFill>
                  <a:srgbClr val="00539D"/>
                </a:solidFill>
              </a:rPr>
              <a:t>b</a:t>
            </a:r>
            <a:r>
              <a:rPr lang="en-US" altLang="en-US" sz="3600"/>
              <a:t>	</a:t>
            </a:r>
          </a:p>
        </p:txBody>
      </p:sp>
      <p:pic>
        <p:nvPicPr>
          <p:cNvPr id="106507" name="Picture 11" descr="GEOMrevEq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3505200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0" y="395287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/>
              <a:t>LESSON 3-3: Equations of Lines</a:t>
            </a: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381000" y="1676400"/>
            <a:ext cx="3386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/>
              <a:t>Slope-intercept form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4343400" y="1676400"/>
            <a:ext cx="3948113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1588">
              <a:defRPr>
                <a:solidFill>
                  <a:schemeClr val="tx1"/>
                </a:solidFill>
                <a:latin typeface="Arial" charset="0"/>
              </a:defRPr>
            </a:lvl1pPr>
            <a:lvl2pPr marL="2400300">
              <a:defRPr>
                <a:solidFill>
                  <a:schemeClr val="tx1"/>
                </a:solidFill>
                <a:latin typeface="Arial" charset="0"/>
              </a:defRPr>
            </a:lvl2pPr>
            <a:lvl3pPr marL="2514600">
              <a:defRPr>
                <a:solidFill>
                  <a:schemeClr val="tx1"/>
                </a:solidFill>
                <a:latin typeface="Arial" charset="0"/>
              </a:defRPr>
            </a:lvl3pPr>
            <a:lvl4pPr marL="2628900">
              <a:defRPr>
                <a:solidFill>
                  <a:schemeClr val="tx1"/>
                </a:solidFill>
                <a:latin typeface="Arial" charset="0"/>
              </a:defRPr>
            </a:lvl4pPr>
            <a:lvl5pPr marL="2743200">
              <a:defRPr>
                <a:solidFill>
                  <a:schemeClr val="tx1"/>
                </a:solidFill>
                <a:latin typeface="Arial" charset="0"/>
              </a:defRPr>
            </a:lvl5pPr>
            <a:lvl6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7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800"/>
              <a:t>Point-slope form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33900" y="14287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92186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828800" y="762000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CD0000"/>
                </a:solidFill>
              </a:rPr>
              <a:t>Slope and </a:t>
            </a:r>
            <a:r>
              <a:rPr lang="en-US" altLang="en-US" sz="2000" b="1" i="1">
                <a:solidFill>
                  <a:srgbClr val="CD0000"/>
                </a:solidFill>
              </a:rPr>
              <a:t>y</a:t>
            </a:r>
            <a:r>
              <a:rPr lang="en-US" altLang="en-US" sz="2000" b="1">
                <a:solidFill>
                  <a:srgbClr val="CD0000"/>
                </a:solidFill>
              </a:rPr>
              <a:t>-intercept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5581650" y="1333500"/>
            <a:ext cx="1828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70013" indent="-1370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21145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24574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8003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1432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6004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0576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5148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9720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ct val="60000"/>
              </a:spcAft>
              <a:buClr>
                <a:srgbClr val="FFFFFF"/>
              </a:buClr>
              <a:buFontTx/>
              <a:buNone/>
            </a:pPr>
            <a:r>
              <a:rPr lang="en-US" altLang="en-US" sz="2400" b="1">
                <a:solidFill>
                  <a:srgbClr val="00539D"/>
                </a:solidFill>
              </a:rPr>
              <a:t>Answer:</a:t>
            </a:r>
            <a:r>
              <a:rPr lang="en-US" altLang="en-US" sz="2400">
                <a:solidFill>
                  <a:srgbClr val="E01B22"/>
                </a:solidFill>
              </a:rPr>
              <a:t> 	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5276851" y="5257800"/>
            <a:ext cx="36385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/>
              <a:t>Plot a point at the </a:t>
            </a:r>
            <a:br>
              <a:rPr lang="en-US" altLang="en-US" sz="2400" dirty="0"/>
            </a:br>
            <a:r>
              <a:rPr lang="en-US" altLang="en-US" sz="2400" i="1" dirty="0"/>
              <a:t>y</a:t>
            </a:r>
            <a:r>
              <a:rPr lang="en-US" altLang="en-US" sz="2400" dirty="0"/>
              <a:t>-intercept, –3. </a:t>
            </a:r>
          </a:p>
        </p:txBody>
      </p:sp>
      <p:pic>
        <p:nvPicPr>
          <p:cNvPr id="141325" name="Picture 13" descr="3-4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17675"/>
            <a:ext cx="2976563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1336" name="Group 24"/>
          <p:cNvGrpSpPr>
            <a:grpSpLocks/>
          </p:cNvGrpSpPr>
          <p:nvPr/>
        </p:nvGrpSpPr>
        <p:grpSpPr bwMode="auto">
          <a:xfrm>
            <a:off x="466725" y="3876676"/>
            <a:ext cx="5000625" cy="1549400"/>
            <a:chOff x="1399" y="591"/>
            <a:chExt cx="3150" cy="976"/>
          </a:xfrm>
        </p:grpSpPr>
        <p:pic>
          <p:nvPicPr>
            <p:cNvPr id="141320" name="Picture 8" descr="3-4-1-red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1" y="591"/>
              <a:ext cx="190" cy="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326" name="Text Box 14"/>
            <p:cNvSpPr txBox="1">
              <a:spLocks noChangeArrowheads="1"/>
            </p:cNvSpPr>
            <p:nvPr/>
          </p:nvSpPr>
          <p:spPr bwMode="auto">
            <a:xfrm>
              <a:off x="1399" y="681"/>
              <a:ext cx="3150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400" dirty="0"/>
                <a:t>Use the slope of 6 or      to find</a:t>
              </a:r>
              <a:br>
                <a:rPr lang="en-US" altLang="en-US" sz="2400" dirty="0"/>
              </a:br>
              <a:br>
                <a:rPr lang="en-US" altLang="en-US" sz="2400" dirty="0"/>
              </a:br>
              <a:r>
                <a:rPr lang="en-US" altLang="en-US" sz="2400" dirty="0"/>
                <a:t>another point 6 units up and</a:t>
              </a:r>
              <a:br>
                <a:rPr lang="en-US" altLang="en-US" sz="2400" dirty="0"/>
              </a:br>
              <a:r>
                <a:rPr lang="en-US" altLang="en-US" sz="2400" dirty="0"/>
                <a:t>1 unit right of the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-intercept. </a:t>
              </a:r>
            </a:p>
          </p:txBody>
        </p:sp>
      </p:grp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485775" y="5473701"/>
            <a:ext cx="45434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Draw a line through these two points.</a:t>
            </a:r>
          </a:p>
        </p:txBody>
      </p:sp>
      <p:sp>
        <p:nvSpPr>
          <p:cNvPr id="141331" name="Line 19"/>
          <p:cNvSpPr>
            <a:spLocks noChangeShapeType="1"/>
          </p:cNvSpPr>
          <p:nvPr/>
        </p:nvSpPr>
        <p:spPr bwMode="auto">
          <a:xfrm flipV="1">
            <a:off x="7124700" y="2319338"/>
            <a:ext cx="0" cy="1747837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>
            <a:off x="7124700" y="2319338"/>
            <a:ext cx="290513" cy="0"/>
          </a:xfrm>
          <a:prstGeom prst="line">
            <a:avLst/>
          </a:prstGeom>
          <a:noFill/>
          <a:ln w="38100">
            <a:solidFill>
              <a:srgbClr val="E01B2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4" name="Line 22"/>
          <p:cNvSpPr>
            <a:spLocks noChangeShapeType="1"/>
          </p:cNvSpPr>
          <p:nvPr/>
        </p:nvSpPr>
        <p:spPr bwMode="auto">
          <a:xfrm flipV="1">
            <a:off x="7011988" y="1733550"/>
            <a:ext cx="512762" cy="291941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1335" name="Picture 23" descr="3-4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2476500"/>
            <a:ext cx="1066800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30" name="Oval 18"/>
          <p:cNvSpPr>
            <a:spLocks noChangeArrowheads="1"/>
          </p:cNvSpPr>
          <p:nvPr/>
        </p:nvSpPr>
        <p:spPr bwMode="auto">
          <a:xfrm>
            <a:off x="7358063" y="2262188"/>
            <a:ext cx="114300" cy="114300"/>
          </a:xfrm>
          <a:prstGeom prst="ellipse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41329" name="Oval 17"/>
          <p:cNvSpPr>
            <a:spLocks noChangeArrowheads="1"/>
          </p:cNvSpPr>
          <p:nvPr/>
        </p:nvSpPr>
        <p:spPr bwMode="auto">
          <a:xfrm>
            <a:off x="7067550" y="4014788"/>
            <a:ext cx="114300" cy="114300"/>
          </a:xfrm>
          <a:prstGeom prst="ellipse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228600" y="762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18984C"/>
                </a:solidFill>
              </a:rPr>
              <a:t>EXAMPLE 1</a:t>
            </a:r>
          </a:p>
        </p:txBody>
      </p:sp>
      <p:sp>
        <p:nvSpPr>
          <p:cNvPr id="141340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-152400" y="1219200"/>
            <a:ext cx="8229600" cy="1090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539D"/>
                </a:solidFill>
              </a:rPr>
              <a:t>	</a:t>
            </a:r>
            <a:r>
              <a:rPr lang="en-US" altLang="en-US" sz="2000" b="1">
                <a:solidFill>
                  <a:srgbClr val="00539D"/>
                </a:solidFill>
              </a:rPr>
              <a:t>Write an equation in slope-intercept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00539D"/>
                </a:solidFill>
              </a:rPr>
              <a:t>    form of the line with slope of 6 and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00539D"/>
                </a:solidFill>
              </a:rPr>
              <a:t>    </a:t>
            </a:r>
            <a:r>
              <a:rPr lang="en-US" altLang="en-US" sz="2000" b="1" i="1">
                <a:solidFill>
                  <a:srgbClr val="00539D"/>
                </a:solidFill>
              </a:rPr>
              <a:t>y</a:t>
            </a:r>
            <a:r>
              <a:rPr lang="en-US" altLang="en-US" sz="2000" b="1">
                <a:solidFill>
                  <a:srgbClr val="00539D"/>
                </a:solidFill>
              </a:rPr>
              <a:t>-intercept of –3. Then graph the line.</a:t>
            </a:r>
            <a:endParaRPr lang="en-US" altLang="en-US" sz="2400" b="1">
              <a:solidFill>
                <a:srgbClr val="00539D"/>
              </a:solidFill>
            </a:endParaRPr>
          </a:p>
        </p:txBody>
      </p:sp>
      <p:sp>
        <p:nvSpPr>
          <p:cNvPr id="141341" name="Rectangle 29"/>
          <p:cNvSpPr>
            <a:spLocks noChangeArrowheads="1"/>
          </p:cNvSpPr>
          <p:nvPr/>
        </p:nvSpPr>
        <p:spPr bwMode="auto">
          <a:xfrm>
            <a:off x="381000" y="2544763"/>
            <a:ext cx="48768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71600" indent="-1027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21145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24574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8003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1432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6004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0576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5148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9720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ct val="60000"/>
              </a:spcAft>
              <a:buClr>
                <a:srgbClr val="FFFFFF"/>
              </a:buClr>
              <a:buFontTx/>
              <a:buNone/>
            </a:pPr>
            <a:r>
              <a:rPr lang="en-US" altLang="en-US" sz="2000" i="1" dirty="0"/>
              <a:t>y = </a:t>
            </a:r>
            <a:r>
              <a:rPr lang="en-US" altLang="en-US" sz="2000" i="1" dirty="0">
                <a:solidFill>
                  <a:srgbClr val="339966"/>
                </a:solidFill>
              </a:rPr>
              <a:t>m</a:t>
            </a:r>
            <a:r>
              <a:rPr lang="en-US" altLang="en-US" sz="2000" i="1" dirty="0"/>
              <a:t>x </a:t>
            </a:r>
            <a:r>
              <a:rPr lang="en-US" altLang="en-US" sz="2000" dirty="0"/>
              <a:t>+ </a:t>
            </a:r>
            <a:r>
              <a:rPr lang="en-US" altLang="en-US" sz="2000" i="1" dirty="0">
                <a:solidFill>
                  <a:srgbClr val="00539D"/>
                </a:solidFill>
              </a:rPr>
              <a:t>b</a:t>
            </a:r>
            <a:r>
              <a:rPr lang="en-US" altLang="en-US" sz="2000" dirty="0"/>
              <a:t>	     Slope-intercept form</a:t>
            </a:r>
          </a:p>
          <a:p>
            <a:pPr>
              <a:lnSpc>
                <a:spcPct val="90000"/>
              </a:lnSpc>
              <a:spcAft>
                <a:spcPct val="60000"/>
              </a:spcAft>
              <a:buClr>
                <a:srgbClr val="FFFFFF"/>
              </a:buClr>
              <a:buFontTx/>
              <a:buNone/>
            </a:pPr>
            <a:r>
              <a:rPr lang="en-US" altLang="en-US" sz="2000" i="1" dirty="0"/>
              <a:t>y</a:t>
            </a:r>
            <a:r>
              <a:rPr lang="en-US" altLang="en-US" sz="2000" dirty="0"/>
              <a:t> = </a:t>
            </a:r>
            <a:r>
              <a:rPr lang="en-US" altLang="en-US" sz="2000" dirty="0">
                <a:solidFill>
                  <a:srgbClr val="339966"/>
                </a:solidFill>
              </a:rPr>
              <a:t>6</a:t>
            </a:r>
            <a:r>
              <a:rPr lang="en-US" altLang="en-US" sz="2000" i="1" dirty="0"/>
              <a:t>x</a:t>
            </a:r>
            <a:r>
              <a:rPr lang="en-US" altLang="en-US" sz="2000" dirty="0"/>
              <a:t> + (</a:t>
            </a:r>
            <a:r>
              <a:rPr lang="en-US" altLang="en-US" sz="2000" dirty="0">
                <a:solidFill>
                  <a:srgbClr val="00539D"/>
                </a:solidFill>
              </a:rPr>
              <a:t>–3</a:t>
            </a:r>
            <a:r>
              <a:rPr lang="en-US" altLang="en-US" sz="2000" dirty="0"/>
              <a:t>)	     </a:t>
            </a:r>
            <a:r>
              <a:rPr lang="en-US" altLang="en-US" sz="2000" i="1" dirty="0"/>
              <a:t>m</a:t>
            </a:r>
            <a:r>
              <a:rPr lang="en-US" altLang="en-US" sz="2000" dirty="0"/>
              <a:t> = 6, </a:t>
            </a:r>
            <a:r>
              <a:rPr lang="en-US" altLang="en-US" sz="2000" i="1" dirty="0"/>
              <a:t>b</a:t>
            </a:r>
            <a:r>
              <a:rPr lang="en-US" altLang="en-US" sz="2000" dirty="0"/>
              <a:t> = –3</a:t>
            </a:r>
          </a:p>
          <a:p>
            <a:pPr>
              <a:lnSpc>
                <a:spcPct val="90000"/>
              </a:lnSpc>
              <a:spcAft>
                <a:spcPct val="60000"/>
              </a:spcAft>
              <a:buClr>
                <a:srgbClr val="FFFFFF"/>
              </a:buClr>
              <a:buFontTx/>
              <a:buNone/>
            </a:pPr>
            <a:r>
              <a:rPr lang="en-US" altLang="en-US" sz="2000" i="1" dirty="0"/>
              <a:t>y</a:t>
            </a:r>
            <a:r>
              <a:rPr lang="en-US" altLang="en-US" sz="2000" dirty="0"/>
              <a:t> = 6</a:t>
            </a:r>
            <a:r>
              <a:rPr lang="en-US" altLang="en-US" sz="2000" i="1" dirty="0"/>
              <a:t>x – </a:t>
            </a:r>
            <a:r>
              <a:rPr lang="en-US" altLang="en-US" sz="2000" dirty="0"/>
              <a:t>3           Simplify.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0888" y="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Equations of 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673257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</TotalTime>
  <Words>450</Words>
  <Application>Microsoft Office PowerPoint</Application>
  <PresentationFormat>On-screen Show (4:3)</PresentationFormat>
  <Paragraphs>133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Impact</vt:lpstr>
      <vt:lpstr>Symbol</vt:lpstr>
      <vt:lpstr>Times New Roman</vt:lpstr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 KIRKSEY</cp:lastModifiedBy>
  <cp:revision>18</cp:revision>
  <dcterms:created xsi:type="dcterms:W3CDTF">2016-10-25T03:43:30Z</dcterms:created>
  <dcterms:modified xsi:type="dcterms:W3CDTF">2016-10-26T16:19:27Z</dcterms:modified>
</cp:coreProperties>
</file>